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4" d="100"/>
          <a:sy n="64" d="100"/>
        </p:scale>
        <p:origin x="-1482" y="-10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8/29/2023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8/29/2023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8/29/2023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8/29/2023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8/29/2023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8/29/2023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8/29/2023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8/29/2023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8/29/2023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8/29/2023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8/29/2023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8/29/2023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Software Development Life Cycle</a:t>
            </a:r>
            <a:endParaRPr lang="en-US" dirty="0"/>
          </a:p>
        </p:txBody>
      </p:sp>
      <p:sp>
        <p:nvSpPr>
          <p:cNvPr id="3" name="Subtitle 2"/>
          <p:cNvSpPr>
            <a:spLocks noGrp="1"/>
          </p:cNvSpPr>
          <p:nvPr>
            <p:ph type="subTitle" idx="1"/>
          </p:nvPr>
        </p:nvSpPr>
        <p:spPr/>
        <p:txBody>
          <a:bodyPr/>
          <a:lstStyle/>
          <a:p>
            <a:endParaRPr 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marL="514350" indent="-514350"/>
            <a:r>
              <a:rPr lang="en-US" dirty="0" smtClean="0"/>
              <a:t>2. Elaboration Phase</a:t>
            </a:r>
            <a:endParaRPr lang="en-US" dirty="0"/>
          </a:p>
        </p:txBody>
      </p:sp>
      <p:sp>
        <p:nvSpPr>
          <p:cNvPr id="3" name="Content Placeholder 2"/>
          <p:cNvSpPr>
            <a:spLocks noGrp="1"/>
          </p:cNvSpPr>
          <p:nvPr>
            <p:ph idx="1"/>
          </p:nvPr>
        </p:nvSpPr>
        <p:spPr/>
        <p:txBody>
          <a:bodyPr>
            <a:normAutofit fontScale="92500" lnSpcReduction="10000"/>
          </a:bodyPr>
          <a:lstStyle/>
          <a:p>
            <a:pPr algn="just"/>
            <a:r>
              <a:rPr lang="en-US" dirty="0" smtClean="0">
                <a:solidFill>
                  <a:srgbClr val="FF0000"/>
                </a:solidFill>
              </a:rPr>
              <a:t>Elaboration</a:t>
            </a:r>
            <a:r>
              <a:rPr lang="en-US" dirty="0" smtClean="0"/>
              <a:t> is the second phase of the process, when the product vision and its architecture are defined. </a:t>
            </a:r>
          </a:p>
          <a:p>
            <a:pPr algn="just"/>
            <a:r>
              <a:rPr lang="en-US" dirty="0" smtClean="0"/>
              <a:t>The system's requirements are articulated, prioritized, and </a:t>
            </a:r>
            <a:r>
              <a:rPr lang="en-US" dirty="0" err="1" smtClean="0"/>
              <a:t>baselined</a:t>
            </a:r>
            <a:r>
              <a:rPr lang="en-US" dirty="0" smtClean="0"/>
              <a:t>. </a:t>
            </a:r>
          </a:p>
          <a:p>
            <a:pPr algn="just"/>
            <a:r>
              <a:rPr lang="en-US" dirty="0" smtClean="0"/>
              <a:t>A system's requirements may range from general vision statements to precise evaluation criteria, each specifying particular functional or nonfunctional behavior and each providing a basis for testing.</a:t>
            </a: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3. Construction Phase</a:t>
            </a:r>
            <a:endParaRPr lang="en-US" dirty="0"/>
          </a:p>
        </p:txBody>
      </p:sp>
      <p:sp>
        <p:nvSpPr>
          <p:cNvPr id="3" name="Content Placeholder 2"/>
          <p:cNvSpPr>
            <a:spLocks noGrp="1"/>
          </p:cNvSpPr>
          <p:nvPr>
            <p:ph idx="1"/>
          </p:nvPr>
        </p:nvSpPr>
        <p:spPr/>
        <p:txBody>
          <a:bodyPr>
            <a:normAutofit fontScale="92500"/>
          </a:bodyPr>
          <a:lstStyle/>
          <a:p>
            <a:pPr algn="just"/>
            <a:r>
              <a:rPr lang="en-US" dirty="0" smtClean="0">
                <a:solidFill>
                  <a:srgbClr val="FF0000"/>
                </a:solidFill>
              </a:rPr>
              <a:t>Construction</a:t>
            </a:r>
            <a:r>
              <a:rPr lang="en-US" dirty="0" smtClean="0"/>
              <a:t> is the third phase of the process, when the software is brought from an executable architectural baseline to being ready to be transitioned to the user community. </a:t>
            </a:r>
          </a:p>
          <a:p>
            <a:pPr algn="just"/>
            <a:r>
              <a:rPr lang="en-US" dirty="0" smtClean="0"/>
              <a:t>The system's requirements and especially its evaluation criteria are constantly reexamined against the business needs of the project, and resources are allocated as appropriate to actively attack risks to the project.</a:t>
            </a: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4. Transition Phase</a:t>
            </a:r>
            <a:endParaRPr lang="en-US" dirty="0"/>
          </a:p>
        </p:txBody>
      </p:sp>
      <p:sp>
        <p:nvSpPr>
          <p:cNvPr id="3" name="Content Placeholder 2"/>
          <p:cNvSpPr>
            <a:spLocks noGrp="1"/>
          </p:cNvSpPr>
          <p:nvPr>
            <p:ph idx="1"/>
          </p:nvPr>
        </p:nvSpPr>
        <p:spPr/>
        <p:txBody>
          <a:bodyPr>
            <a:normAutofit/>
          </a:bodyPr>
          <a:lstStyle/>
          <a:p>
            <a:pPr algn="just"/>
            <a:r>
              <a:rPr lang="en-US" dirty="0" smtClean="0">
                <a:solidFill>
                  <a:srgbClr val="FF0000"/>
                </a:solidFill>
              </a:rPr>
              <a:t>Transition</a:t>
            </a:r>
            <a:r>
              <a:rPr lang="en-US" dirty="0" smtClean="0"/>
              <a:t> is the fourth phase of the process, when the software is turned into the hands of the user community.</a:t>
            </a:r>
          </a:p>
          <a:p>
            <a:pPr algn="just"/>
            <a:r>
              <a:rPr lang="en-US" dirty="0" smtClean="0"/>
              <a:t>Rarely does the software development process end here, for even during this phase, the system is continuously improved, bugs are eradicated, and features that didn't make an earlier release are added.</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Software Development Life Cycle</a:t>
            </a:r>
            <a:endParaRPr lang="en-US" dirty="0"/>
          </a:p>
        </p:txBody>
      </p:sp>
      <p:sp>
        <p:nvSpPr>
          <p:cNvPr id="3" name="Content Placeholder 2"/>
          <p:cNvSpPr>
            <a:spLocks noGrp="1"/>
          </p:cNvSpPr>
          <p:nvPr>
            <p:ph idx="1"/>
          </p:nvPr>
        </p:nvSpPr>
        <p:spPr/>
        <p:txBody>
          <a:bodyPr>
            <a:normAutofit/>
          </a:bodyPr>
          <a:lstStyle/>
          <a:p>
            <a:pPr algn="just"/>
            <a:r>
              <a:rPr lang="en-US" dirty="0" smtClean="0"/>
              <a:t>The UML is largely process-independent </a:t>
            </a:r>
            <a:r>
              <a:rPr lang="en-US" dirty="0" err="1" smtClean="0"/>
              <a:t>i.e</a:t>
            </a:r>
            <a:r>
              <a:rPr lang="en-US" dirty="0" smtClean="0"/>
              <a:t>, it is not tied to any particular software development life cycle.</a:t>
            </a:r>
          </a:p>
          <a:p>
            <a:pPr algn="just"/>
            <a:r>
              <a:rPr lang="en-US" dirty="0" smtClean="0"/>
              <a:t>To get the most benefit from the UML, you should consider a process that is -</a:t>
            </a:r>
          </a:p>
          <a:p>
            <a:pPr marL="514350" indent="-514350" algn="just">
              <a:buFont typeface="+mj-lt"/>
              <a:buAutoNum type="arabicPeriod"/>
            </a:pPr>
            <a:r>
              <a:rPr lang="en-US" dirty="0" smtClean="0"/>
              <a:t>Use case driven</a:t>
            </a:r>
          </a:p>
          <a:p>
            <a:pPr marL="514350" indent="-514350" algn="just">
              <a:buFont typeface="+mj-lt"/>
              <a:buAutoNum type="arabicPeriod"/>
            </a:pPr>
            <a:r>
              <a:rPr lang="en-US" dirty="0" smtClean="0"/>
              <a:t>Architecture-centric</a:t>
            </a:r>
          </a:p>
          <a:p>
            <a:pPr marL="514350" indent="-514350" algn="just">
              <a:buFont typeface="+mj-lt"/>
              <a:buAutoNum type="arabicPeriod"/>
            </a:pPr>
            <a:r>
              <a:rPr lang="en-US" dirty="0" smtClean="0"/>
              <a:t>Iterative and incremental</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1. Use case driven</a:t>
            </a:r>
            <a:endParaRPr lang="en-US" dirty="0"/>
          </a:p>
        </p:txBody>
      </p:sp>
      <p:sp>
        <p:nvSpPr>
          <p:cNvPr id="3" name="Content Placeholder 2"/>
          <p:cNvSpPr>
            <a:spLocks noGrp="1"/>
          </p:cNvSpPr>
          <p:nvPr>
            <p:ph idx="1"/>
          </p:nvPr>
        </p:nvSpPr>
        <p:spPr/>
        <p:txBody>
          <a:bodyPr/>
          <a:lstStyle/>
          <a:p>
            <a:pPr algn="just"/>
            <a:r>
              <a:rPr lang="en-US" dirty="0" smtClean="0"/>
              <a:t>Use case driven means that use cases are used as a primary artifact for establishing the desired behavior of the system, for verifying and validating the system's architecture, for testing, and for communicating among the stakeholders of the project.</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2. Architecture-centric</a:t>
            </a:r>
            <a:endParaRPr lang="en-US" dirty="0"/>
          </a:p>
        </p:txBody>
      </p:sp>
      <p:sp>
        <p:nvSpPr>
          <p:cNvPr id="3" name="Content Placeholder 2"/>
          <p:cNvSpPr>
            <a:spLocks noGrp="1"/>
          </p:cNvSpPr>
          <p:nvPr>
            <p:ph idx="1"/>
          </p:nvPr>
        </p:nvSpPr>
        <p:spPr/>
        <p:txBody>
          <a:bodyPr/>
          <a:lstStyle/>
          <a:p>
            <a:pPr algn="just"/>
            <a:r>
              <a:rPr lang="en-US" dirty="0" smtClean="0"/>
              <a:t>Architecture-centric means that a system's architecture is used as a primary artifact for conceptualizing, constructing, managing, and evolving the system under development.</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3. Iterative and incremental</a:t>
            </a:r>
            <a:endParaRPr lang="en-US" dirty="0"/>
          </a:p>
        </p:txBody>
      </p:sp>
      <p:sp>
        <p:nvSpPr>
          <p:cNvPr id="3" name="Content Placeholder 2"/>
          <p:cNvSpPr>
            <a:spLocks noGrp="1"/>
          </p:cNvSpPr>
          <p:nvPr>
            <p:ph idx="1"/>
          </p:nvPr>
        </p:nvSpPr>
        <p:spPr/>
        <p:txBody>
          <a:bodyPr>
            <a:normAutofit fontScale="92500" lnSpcReduction="20000"/>
          </a:bodyPr>
          <a:lstStyle/>
          <a:p>
            <a:pPr algn="just"/>
            <a:r>
              <a:rPr lang="en-US" dirty="0" smtClean="0"/>
              <a:t>An iterative process is one that involves managing a stream of executable releases. </a:t>
            </a:r>
          </a:p>
          <a:p>
            <a:pPr algn="just"/>
            <a:r>
              <a:rPr lang="en-US" dirty="0" smtClean="0"/>
              <a:t>An incremental process is one that involves the continuous integration of the system's architecture to produce these releases, with each new release embodying incremental improvements over the other. </a:t>
            </a:r>
          </a:p>
          <a:p>
            <a:pPr algn="just"/>
            <a:r>
              <a:rPr lang="en-US" dirty="0" smtClean="0"/>
              <a:t>An iterative and incremental process is risk-driven, </a:t>
            </a:r>
            <a:r>
              <a:rPr lang="en-US" dirty="0" err="1" smtClean="0"/>
              <a:t>i.e</a:t>
            </a:r>
            <a:r>
              <a:rPr lang="en-US" dirty="0" smtClean="0"/>
              <a:t> each new release is focused on attacking and reducing the most significant risks to the success of the project.</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Software Development Life Cycle</a:t>
            </a:r>
            <a:endParaRPr lang="en-US" dirty="0"/>
          </a:p>
        </p:txBody>
      </p:sp>
      <p:sp>
        <p:nvSpPr>
          <p:cNvPr id="3" name="Content Placeholder 2"/>
          <p:cNvSpPr>
            <a:spLocks noGrp="1"/>
          </p:cNvSpPr>
          <p:nvPr>
            <p:ph idx="1"/>
          </p:nvPr>
        </p:nvSpPr>
        <p:spPr/>
        <p:txBody>
          <a:bodyPr>
            <a:normAutofit/>
          </a:bodyPr>
          <a:lstStyle/>
          <a:p>
            <a:pPr algn="just"/>
            <a:r>
              <a:rPr lang="en-US" dirty="0" smtClean="0"/>
              <a:t>The use case driven, architecture-centric, and iterative/incremental process can be broken into phases. </a:t>
            </a:r>
          </a:p>
          <a:p>
            <a:pPr algn="just"/>
            <a:r>
              <a:rPr lang="en-US" dirty="0" smtClean="0"/>
              <a:t>A phase is the span of time between two major milestones of the process, when a well-defined set of objectives are met, artifacts are completed, and decisions are made whether to move into the next phase.</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Software Development Life Cycle</a:t>
            </a:r>
            <a:endParaRPr lang="en-US" dirty="0"/>
          </a:p>
        </p:txBody>
      </p:sp>
      <p:sp>
        <p:nvSpPr>
          <p:cNvPr id="3" name="Content Placeholder 2"/>
          <p:cNvSpPr>
            <a:spLocks noGrp="1"/>
          </p:cNvSpPr>
          <p:nvPr>
            <p:ph idx="1"/>
          </p:nvPr>
        </p:nvSpPr>
        <p:spPr/>
        <p:txBody>
          <a:bodyPr>
            <a:normAutofit fontScale="92500" lnSpcReduction="10000"/>
          </a:bodyPr>
          <a:lstStyle/>
          <a:p>
            <a:pPr algn="just"/>
            <a:r>
              <a:rPr lang="en-US" dirty="0" smtClean="0"/>
              <a:t>There are four phases in the software development life cycle: </a:t>
            </a:r>
          </a:p>
          <a:p>
            <a:pPr marL="514350" indent="-514350" algn="just">
              <a:buFont typeface="+mj-lt"/>
              <a:buAutoNum type="arabicPeriod"/>
            </a:pPr>
            <a:r>
              <a:rPr lang="en-US" dirty="0" smtClean="0"/>
              <a:t>Inception Phase</a:t>
            </a:r>
          </a:p>
          <a:p>
            <a:pPr marL="514350" indent="-514350" algn="just">
              <a:buFont typeface="+mj-lt"/>
              <a:buAutoNum type="arabicPeriod"/>
            </a:pPr>
            <a:r>
              <a:rPr lang="en-US" dirty="0" smtClean="0"/>
              <a:t>Elaboration Phase</a:t>
            </a:r>
          </a:p>
          <a:p>
            <a:pPr marL="514350" indent="-514350" algn="just">
              <a:buFont typeface="+mj-lt"/>
              <a:buAutoNum type="arabicPeriod"/>
            </a:pPr>
            <a:r>
              <a:rPr lang="en-US" dirty="0" smtClean="0"/>
              <a:t>Construction Phase</a:t>
            </a:r>
          </a:p>
          <a:p>
            <a:pPr marL="514350" indent="-514350" algn="just">
              <a:buFont typeface="+mj-lt"/>
              <a:buAutoNum type="arabicPeriod"/>
            </a:pPr>
            <a:r>
              <a:rPr lang="en-US" dirty="0" smtClean="0"/>
              <a:t>Transition Phase</a:t>
            </a:r>
          </a:p>
          <a:p>
            <a:pPr algn="just"/>
            <a:r>
              <a:rPr lang="en-US" dirty="0" smtClean="0"/>
              <a:t>In the below diagram, workflows are plotted against these phases, showing their varying degrees of focus over time.</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143000"/>
          </a:xfrm>
        </p:spPr>
        <p:txBody>
          <a:bodyPr/>
          <a:lstStyle/>
          <a:p>
            <a:r>
              <a:rPr lang="en-US" dirty="0" smtClean="0"/>
              <a:t>Software Development Life Cycle</a:t>
            </a:r>
            <a:endParaRPr lang="en-US" dirty="0"/>
          </a:p>
        </p:txBody>
      </p:sp>
      <p:sp>
        <p:nvSpPr>
          <p:cNvPr id="6" name="TextBox 5"/>
          <p:cNvSpPr txBox="1"/>
          <p:nvPr/>
        </p:nvSpPr>
        <p:spPr>
          <a:xfrm>
            <a:off x="2895600" y="6412468"/>
            <a:ext cx="4038600" cy="369332"/>
          </a:xfrm>
          <a:prstGeom prst="rect">
            <a:avLst/>
          </a:prstGeom>
          <a:noFill/>
        </p:spPr>
        <p:txBody>
          <a:bodyPr wrap="square" rtlCol="0">
            <a:spAutoFit/>
          </a:bodyPr>
          <a:lstStyle/>
          <a:p>
            <a:r>
              <a:rPr lang="en-US" b="1" dirty="0" smtClean="0"/>
              <a:t>Fig: Software Development Life Cycle</a:t>
            </a:r>
            <a:endParaRPr lang="en-US" b="1" dirty="0"/>
          </a:p>
        </p:txBody>
      </p:sp>
      <p:pic>
        <p:nvPicPr>
          <p:cNvPr id="3" name="Content Placeholder 2" descr="C:\Users\AVINASH\Desktop\Software Development Life Cycle  in ooad.jpg"/>
          <p:cNvPicPr>
            <a:picLocks noGrp="1" noChangeAspect="1" noChangeArrowheads="1"/>
          </p:cNvPicPr>
          <p:nvPr>
            <p:ph idx="1"/>
          </p:nvPr>
        </p:nvPicPr>
        <p:blipFill>
          <a:blip r:embed="rId2" cstate="print"/>
          <a:srcRect/>
          <a:stretch>
            <a:fillRect/>
          </a:stretch>
        </p:blipFill>
        <p:spPr bwMode="auto">
          <a:xfrm>
            <a:off x="838200" y="609600"/>
            <a:ext cx="7543800" cy="5894393"/>
          </a:xfrm>
          <a:prstGeom prst="rect">
            <a:avLst/>
          </a:prstGeom>
          <a:noFill/>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1. Inception Phase</a:t>
            </a:r>
            <a:endParaRPr lang="en-US" dirty="0"/>
          </a:p>
        </p:txBody>
      </p:sp>
      <p:sp>
        <p:nvSpPr>
          <p:cNvPr id="3" name="Content Placeholder 2"/>
          <p:cNvSpPr>
            <a:spLocks noGrp="1"/>
          </p:cNvSpPr>
          <p:nvPr>
            <p:ph idx="1"/>
          </p:nvPr>
        </p:nvSpPr>
        <p:spPr/>
        <p:txBody>
          <a:bodyPr/>
          <a:lstStyle/>
          <a:p>
            <a:pPr algn="just"/>
            <a:r>
              <a:rPr lang="en-US" dirty="0" smtClean="0">
                <a:solidFill>
                  <a:srgbClr val="FF0000"/>
                </a:solidFill>
              </a:rPr>
              <a:t>Inception</a:t>
            </a:r>
            <a:r>
              <a:rPr lang="en-US" dirty="0" smtClean="0"/>
              <a:t> is the first phase of the process, when the seed idea for the development is brought up to the point of being - at least internally - sufficiently well-founded to warrant entering into the elaboration phase.</a:t>
            </a:r>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317</TotalTime>
  <Words>555</Words>
  <Application>Microsoft Office PowerPoint</Application>
  <PresentationFormat>On-screen Show (4:3)</PresentationFormat>
  <Paragraphs>39</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Office Theme</vt:lpstr>
      <vt:lpstr>Software Development Life Cycle</vt:lpstr>
      <vt:lpstr>Software Development Life Cycle</vt:lpstr>
      <vt:lpstr>1. Use case driven</vt:lpstr>
      <vt:lpstr>2. Architecture-centric</vt:lpstr>
      <vt:lpstr>3. Iterative and incremental</vt:lpstr>
      <vt:lpstr>Software Development Life Cycle</vt:lpstr>
      <vt:lpstr>Software Development Life Cycle</vt:lpstr>
      <vt:lpstr>Software Development Life Cycle</vt:lpstr>
      <vt:lpstr>1. Inception Phase</vt:lpstr>
      <vt:lpstr>2. Elaboration Phase</vt:lpstr>
      <vt:lpstr>3. Construction Phase</vt:lpstr>
      <vt:lpstr>4. Transition Phase</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Software Development Life Cycle</dc:title>
  <dc:creator>AVINASH</dc:creator>
  <cp:lastModifiedBy>AVINASH</cp:lastModifiedBy>
  <cp:revision>64</cp:revision>
  <dcterms:created xsi:type="dcterms:W3CDTF">2006-08-16T00:00:00Z</dcterms:created>
  <dcterms:modified xsi:type="dcterms:W3CDTF">2023-08-29T03:09:17Z</dcterms:modified>
</cp:coreProperties>
</file>